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embeddedFontLst>
    <p:embeddedFont>
      <p:font typeface="Tw Cen MT" panose="020B0602020104020603"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EEF7A-8EA8-4ACD-BA40-8411E566F226}">
  <a:tblStyle styleId="{EB9EEF7A-8EA8-4ACD-BA40-8411E566F226}" styleName="Table_0">
    <a:wholeTbl>
      <a:tcTxStyle b="off" i="off">
        <a:font>
          <a:latin typeface="Tw Cen MT"/>
          <a:ea typeface="Tw Cen MT"/>
          <a:cs typeface="Tw Cen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0F6"/>
          </a:solidFill>
        </a:fill>
      </a:tcStyle>
    </a:wholeTbl>
    <a:band1H>
      <a:tcTxStyle/>
      <a:tcStyle>
        <a:tcBdr/>
        <a:fill>
          <a:solidFill>
            <a:srgbClr val="D2DFEC"/>
          </a:solidFill>
        </a:fill>
      </a:tcStyle>
    </a:band1H>
    <a:band2H>
      <a:tcTxStyle/>
      <a:tcStyle>
        <a:tcBdr/>
      </a:tcStyle>
    </a:band2H>
    <a:band1V>
      <a:tcTxStyle/>
      <a:tcStyle>
        <a:tcBdr/>
        <a:fill>
          <a:solidFill>
            <a:srgbClr val="D2DFEC"/>
          </a:solidFill>
        </a:fill>
      </a:tcStyle>
    </a:band1V>
    <a:band2V>
      <a:tcTxStyle/>
      <a:tcStyle>
        <a:tcBdr/>
      </a:tcStyle>
    </a:band2V>
    <a:lastCol>
      <a:tcTxStyle b="on" i="off">
        <a:font>
          <a:latin typeface="Tw Cen MT"/>
          <a:ea typeface="Tw Cen MT"/>
          <a:cs typeface="Tw Cen MT"/>
        </a:font>
        <a:schemeClr val="lt1"/>
      </a:tcTxStyle>
      <a:tcStyle>
        <a:tcBdr/>
        <a:fill>
          <a:solidFill>
            <a:schemeClr val="accent5"/>
          </a:solidFill>
        </a:fill>
      </a:tcStyle>
    </a:lastCol>
    <a:firstCol>
      <a:tcTxStyle b="on" i="off">
        <a:font>
          <a:latin typeface="Tw Cen MT"/>
          <a:ea typeface="Tw Cen MT"/>
          <a:cs typeface="Tw Cen MT"/>
        </a:font>
        <a:schemeClr val="lt1"/>
      </a:tcTxStyle>
      <a:tcStyle>
        <a:tcBdr/>
        <a:fill>
          <a:solidFill>
            <a:schemeClr val="accent5"/>
          </a:solidFill>
        </a:fill>
      </a:tcStyle>
    </a:firstCol>
    <a:lastRow>
      <a:tcTxStyle b="on" i="off">
        <a:font>
          <a:latin typeface="Tw Cen MT"/>
          <a:ea typeface="Tw Cen MT"/>
          <a:cs typeface="Tw Cen M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Tw Cen MT"/>
          <a:ea typeface="Tw Cen MT"/>
          <a:cs typeface="Tw Cen M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3E6B4BF4-8EEE-4770-85A9-B34EF1B8579B}" styleName="Table_1">
    <a:wholeTbl>
      <a:tcTxStyle b="off" i="off">
        <a:font>
          <a:latin typeface="Tw Cen MT"/>
          <a:ea typeface="Tw Cen MT"/>
          <a:cs typeface="Tw Cen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E9F7"/>
          </a:solidFill>
        </a:fill>
      </a:tcStyle>
    </a:wholeTbl>
    <a:band1H>
      <a:tcTxStyle/>
      <a:tcStyle>
        <a:tcBdr/>
        <a:fill>
          <a:solidFill>
            <a:srgbClr val="E4D0EF"/>
          </a:solidFill>
        </a:fill>
      </a:tcStyle>
    </a:band1H>
    <a:band2H>
      <a:tcTxStyle/>
      <a:tcStyle>
        <a:tcBdr/>
      </a:tcStyle>
    </a:band2H>
    <a:band1V>
      <a:tcTxStyle/>
      <a:tcStyle>
        <a:tcBdr/>
        <a:fill>
          <a:solidFill>
            <a:srgbClr val="E4D0EF"/>
          </a:solidFill>
        </a:fill>
      </a:tcStyle>
    </a:band1V>
    <a:band2V>
      <a:tcTxStyle/>
      <a:tcStyle>
        <a:tcBdr/>
      </a:tcStyle>
    </a:band2V>
    <a:lastCol>
      <a:tcTxStyle b="on" i="off">
        <a:font>
          <a:latin typeface="Tw Cen MT"/>
          <a:ea typeface="Tw Cen MT"/>
          <a:cs typeface="Tw Cen MT"/>
        </a:font>
        <a:schemeClr val="lt1"/>
      </a:tcTxStyle>
      <a:tcStyle>
        <a:tcBdr/>
        <a:fill>
          <a:solidFill>
            <a:schemeClr val="accent4"/>
          </a:solidFill>
        </a:fill>
      </a:tcStyle>
    </a:lastCol>
    <a:firstCol>
      <a:tcTxStyle b="on" i="off">
        <a:font>
          <a:latin typeface="Tw Cen MT"/>
          <a:ea typeface="Tw Cen MT"/>
          <a:cs typeface="Tw Cen MT"/>
        </a:font>
        <a:schemeClr val="lt1"/>
      </a:tcTxStyle>
      <a:tcStyle>
        <a:tcBdr/>
        <a:fill>
          <a:solidFill>
            <a:schemeClr val="accent4"/>
          </a:solidFill>
        </a:fill>
      </a:tcStyle>
    </a:firstCol>
    <a:lastRow>
      <a:tcTxStyle b="on" i="off">
        <a:font>
          <a:latin typeface="Tw Cen MT"/>
          <a:ea typeface="Tw Cen MT"/>
          <a:cs typeface="Tw Cen MT"/>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Tw Cen MT"/>
          <a:ea typeface="Tw Cen MT"/>
          <a:cs typeface="Tw Cen MT"/>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2"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1"/>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11"/>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1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12"/>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3"/>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13"/>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13"/>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
        <p:nvSpPr>
          <p:cNvPr id="186" name="Google Shape;186;p13"/>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14"/>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1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1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1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1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1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1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1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1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1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1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1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1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1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1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1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1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18"/>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2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5" name="Google Shape;245;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8"/>
        <p:cNvGrpSpPr/>
        <p:nvPr/>
      </p:nvGrpSpPr>
      <p:grpSpPr>
        <a:xfrm>
          <a:off x="0" y="0"/>
          <a:ext cx="0" cy="0"/>
          <a:chOff x="0" y="0"/>
          <a:chExt cx="0" cy="0"/>
        </a:xfrm>
      </p:grpSpPr>
      <p:sp>
        <p:nvSpPr>
          <p:cNvPr id="249" name="Google Shape;249;p2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2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51" name="Google Shape;251;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4"/>
        <p:cNvGrpSpPr/>
        <p:nvPr/>
      </p:nvGrpSpPr>
      <p:grpSpPr>
        <a:xfrm>
          <a:off x="0" y="0"/>
          <a:ext cx="0" cy="0"/>
          <a:chOff x="0" y="0"/>
          <a:chExt cx="0" cy="0"/>
        </a:xfrm>
      </p:grpSpPr>
      <p:sp>
        <p:nvSpPr>
          <p:cNvPr id="255" name="Google Shape;255;p22"/>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22"/>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257" name="Google Shape;257;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23"/>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63" name="Google Shape;263;p23"/>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64" name="Google Shape;264;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4"/>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70" name="Google Shape;270;p24"/>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71" name="Google Shape;271;p24"/>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72" name="Google Shape;272;p24"/>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73" name="Google Shape;273;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1"/>
        <p:cNvGrpSpPr/>
        <p:nvPr/>
      </p:nvGrpSpPr>
      <p:grpSpPr>
        <a:xfrm>
          <a:off x="0" y="0"/>
          <a:ext cx="0" cy="0"/>
          <a:chOff x="0" y="0"/>
          <a:chExt cx="0" cy="0"/>
        </a:xfrm>
      </p:grpSpPr>
      <p:sp>
        <p:nvSpPr>
          <p:cNvPr id="282" name="Google Shape;282;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5"/>
        <p:cNvGrpSpPr/>
        <p:nvPr/>
      </p:nvGrpSpPr>
      <p:grpSpPr>
        <a:xfrm>
          <a:off x="0" y="0"/>
          <a:ext cx="0" cy="0"/>
          <a:chOff x="0" y="0"/>
          <a:chExt cx="0" cy="0"/>
        </a:xfrm>
      </p:grpSpPr>
      <p:sp>
        <p:nvSpPr>
          <p:cNvPr id="286" name="Google Shape;286;p27"/>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7" name="Google Shape;287;p27"/>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288" name="Google Shape;288;p27"/>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89" name="Google Shape;289;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28"/>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95" name="Google Shape;295;p28"/>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96" name="Google Shape;296;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29"/>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302" name="Google Shape;302;p29"/>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03" name="Google Shape;303;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0"/>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09" name="Google Shape;309;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1"/>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15" name="Google Shape;315;p31"/>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16" name="Google Shape;316;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19" name="Google Shape;319;p31"/>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
        <p:nvSpPr>
          <p:cNvPr id="320" name="Google Shape;320;p31"/>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3" name="Google Shape;323;p32"/>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4" name="Google Shape;324;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27"/>
        <p:cNvGrpSpPr/>
        <p:nvPr/>
      </p:nvGrpSpPr>
      <p:grpSpPr>
        <a:xfrm>
          <a:off x="0" y="0"/>
          <a:ext cx="0" cy="0"/>
          <a:chOff x="0" y="0"/>
          <a:chExt cx="0" cy="0"/>
        </a:xfrm>
      </p:grpSpPr>
      <p:sp>
        <p:nvSpPr>
          <p:cNvPr id="328" name="Google Shape;328;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3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30" name="Google Shape;330;p3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31" name="Google Shape;331;p3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32" name="Google Shape;332;p3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33" name="Google Shape;333;p3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34" name="Google Shape;334;p3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35" name="Google Shape;335;p33"/>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336" name="Google Shape;336;p33"/>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337" name="Google Shape;337;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40"/>
        <p:cNvGrpSpPr/>
        <p:nvPr/>
      </p:nvGrpSpPr>
      <p:grpSpPr>
        <a:xfrm>
          <a:off x="0" y="0"/>
          <a:ext cx="0" cy="0"/>
          <a:chOff x="0" y="0"/>
          <a:chExt cx="0" cy="0"/>
        </a:xfrm>
      </p:grpSpPr>
      <p:sp>
        <p:nvSpPr>
          <p:cNvPr id="341" name="Google Shape;341;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34"/>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43" name="Google Shape;343;p34"/>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44" name="Google Shape;344;p34"/>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45" name="Google Shape;345;p34"/>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46" name="Google Shape;346;p34"/>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47" name="Google Shape;347;p34"/>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48" name="Google Shape;348;p34"/>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49" name="Google Shape;349;p3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50" name="Google Shape;350;p34"/>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51" name="Google Shape;351;p34"/>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352" name="Google Shape;352;p34"/>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353" name="Google Shape;353;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6"/>
        <p:cNvGrpSpPr/>
        <p:nvPr/>
      </p:nvGrpSpPr>
      <p:grpSpPr>
        <a:xfrm>
          <a:off x="0" y="0"/>
          <a:ext cx="0" cy="0"/>
          <a:chOff x="0" y="0"/>
          <a:chExt cx="0" cy="0"/>
        </a:xfrm>
      </p:grpSpPr>
      <p:sp>
        <p:nvSpPr>
          <p:cNvPr id="357" name="Google Shape;357;p3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35"/>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59" name="Google Shape;359;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62"/>
        <p:cNvGrpSpPr/>
        <p:nvPr/>
      </p:nvGrpSpPr>
      <p:grpSpPr>
        <a:xfrm>
          <a:off x="0" y="0"/>
          <a:ext cx="0" cy="0"/>
          <a:chOff x="0" y="0"/>
          <a:chExt cx="0" cy="0"/>
        </a:xfrm>
      </p:grpSpPr>
      <p:sp>
        <p:nvSpPr>
          <p:cNvPr id="363" name="Google Shape;363;p36"/>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4" name="Google Shape;364;p36"/>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65" name="Google Shape;365;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5"/>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5"/>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6"/>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6"/>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6"/>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6"/>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9"/>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9"/>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0"/>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10"/>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1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5.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7.png"/><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19"/>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232" name="Google Shape;232;p19"/>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233" name="Google Shape;233;p1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19"/>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235" name="Google Shape;235;p19"/>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236" name="Google Shape;236;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38" name="Google Shape;238;p1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39" name="Google Shape;239;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40" name="Google Shape;240;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41" name="Google Shape;24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a:spLocks noGrp="1"/>
          </p:cNvSpPr>
          <p:nvPr>
            <p:ph type="ctrTitle"/>
          </p:nvPr>
        </p:nvSpPr>
        <p:spPr>
          <a:xfrm>
            <a:off x="1835276" y="1965017"/>
            <a:ext cx="8791575" cy="2387600"/>
          </a:xfrm>
          <a:prstGeom prst="roundRect">
            <a:avLst>
              <a:gd name="adj" fmla="val 16667"/>
            </a:avLst>
          </a:prstGeom>
          <a:solidFill>
            <a:srgbClr val="CDFFFE"/>
          </a:solidFill>
          <a:ln>
            <a:noFill/>
          </a:ln>
          <a:effectLst>
            <a:outerShdw blurRad="190500" dist="228600" dir="2700000" algn="ctr">
              <a:srgbClr val="000000">
                <a:alpha val="29803"/>
              </a:srgbClr>
            </a:outerShdw>
            <a:reflection stA="50000" endA="300" endPos="55000" sy="-100000" algn="bl" rotWithShape="0"/>
          </a:effectLst>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2"/>
              </a:buClr>
              <a:buSzPts val="3200"/>
              <a:buFont typeface="Twentieth Century"/>
              <a:buNone/>
            </a:pPr>
            <a:r>
              <a:rPr lang="en-US" sz="3200" b="1" i="0" u="none" strike="noStrike" cap="none" dirty="0">
                <a:solidFill>
                  <a:schemeClr val="dk2"/>
                </a:solidFill>
                <a:latin typeface="Twentieth Century"/>
                <a:ea typeface="Twentieth Century"/>
                <a:cs typeface="Twentieth Century"/>
                <a:sym typeface="Twentieth Century"/>
              </a:rPr>
              <a:t>WELCOME TO OUR PRESENTATION</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6"/>
          <p:cNvSpPr txBox="1">
            <a:spLocks noGrp="1"/>
          </p:cNvSpPr>
          <p:nvPr>
            <p:ph type="body" idx="1"/>
          </p:nvPr>
        </p:nvSpPr>
        <p:spPr>
          <a:xfrm>
            <a:off x="0" y="0"/>
            <a:ext cx="12192000" cy="6858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80000"/>
              <a:buNone/>
            </a:pPr>
            <a:r>
              <a:rPr lang="en-US" sz="1600">
                <a:latin typeface="Times New Roman"/>
                <a:ea typeface="Times New Roman"/>
                <a:cs typeface="Times New Roman"/>
                <a:sym typeface="Times New Roman"/>
              </a:rPr>
              <a:t>21)       int inputyear(void)</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22)      {</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23)	int year;</a:t>
            </a:r>
            <a:endParaRPr/>
          </a:p>
          <a:p>
            <a:pPr marL="0" lvl="0" indent="0" algn="l" rtl="0">
              <a:spcBef>
                <a:spcPts val="1000"/>
              </a:spcBef>
              <a:spcAft>
                <a:spcPts val="0"/>
              </a:spcAft>
              <a:buSzPct val="80000"/>
              <a:buNone/>
            </a:pPr>
            <a:endParaRPr sz="16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24)	printf("Please enter a year : ");</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25)	scanf("%d", &amp;year);</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26)	return year;</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27)      }</a:t>
            </a:r>
            <a:endParaRPr/>
          </a:p>
          <a:p>
            <a:pPr marL="0" lvl="0" indent="0" algn="l" rtl="0">
              <a:spcBef>
                <a:spcPts val="1000"/>
              </a:spcBef>
              <a:spcAft>
                <a:spcPts val="0"/>
              </a:spcAft>
              <a:buSzPct val="80000"/>
              <a:buNone/>
            </a:pPr>
            <a:endParaRPr sz="16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28)      int determinedaycode(int year)</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29)     {</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30)	int daycode;</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31)	int d1, d2, d3;</a:t>
            </a:r>
            <a:endParaRPr/>
          </a:p>
          <a:p>
            <a:pPr marL="0" lvl="0" indent="0" algn="l" rtl="0">
              <a:spcBef>
                <a:spcPts val="1000"/>
              </a:spcBef>
              <a:spcAft>
                <a:spcPts val="0"/>
              </a:spcAft>
              <a:buSzPct val="80000"/>
              <a:buNone/>
            </a:pPr>
            <a:endParaRPr sz="16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32)	d1 = (year - 1.)/ 4.0;</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33)	d2 = (year - 1.)/ 100.;</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34)	d3 = (year - 1.)/ 400.;</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35)	daycode = (year + d1 - d2 + d3) %7;</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36)	return daycode;</a:t>
            </a:r>
            <a:endParaRPr/>
          </a:p>
          <a:p>
            <a:pPr marL="0" lvl="0" indent="0" algn="l" rtl="0">
              <a:spcBef>
                <a:spcPts val="1000"/>
              </a:spcBef>
              <a:spcAft>
                <a:spcPts val="0"/>
              </a:spcAft>
              <a:buSzPct val="80000"/>
              <a:buNone/>
            </a:pPr>
            <a:r>
              <a:rPr lang="en-US" sz="1600">
                <a:latin typeface="Times New Roman"/>
                <a:ea typeface="Times New Roman"/>
                <a:cs typeface="Times New Roman"/>
                <a:sym typeface="Times New Roman"/>
              </a:rPr>
              <a:t>37)     }</a:t>
            </a:r>
            <a:endParaRPr/>
          </a:p>
          <a:p>
            <a:pPr marL="0" lvl="0" indent="0" algn="l" rtl="0">
              <a:spcBef>
                <a:spcPts val="1000"/>
              </a:spcBef>
              <a:spcAft>
                <a:spcPts val="0"/>
              </a:spcAft>
              <a:buSzPct val="80000"/>
              <a:buNone/>
            </a:pP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body" idx="1"/>
          </p:nvPr>
        </p:nvSpPr>
        <p:spPr>
          <a:xfrm>
            <a:off x="1" y="0"/>
            <a:ext cx="11240842" cy="6858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80000"/>
              <a:buNone/>
            </a:pPr>
            <a:endParaRPr sz="1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r>
              <a:rPr lang="en-US" sz="1400">
                <a:latin typeface="Times New Roman"/>
                <a:ea typeface="Times New Roman"/>
                <a:cs typeface="Times New Roman"/>
                <a:sym typeface="Times New Roman"/>
              </a:rPr>
              <a:t>38)           int determineleapyear(int year)</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39)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40)                 if(year% 4 == FALSE &amp;&amp; year%100 != FALSE || year%400 == FALSE)</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41)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42)	days_in_month[2] = 29;</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43)                 return TRUE;</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44)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45)	else</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46)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47)                 days_in_month[2] = 28;</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48)                 return FALSE;</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49)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50)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51)            void calendar(int year, int daycode)</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52)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53)	int month, day;</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54)	for ( month = 1; month &lt;= 12; month++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55)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56)	printf("%s", months[month]);</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57)	printf("\n\nSun  Mon  Tue  Wed  Thu  Fri  Sat\n" );</a:t>
            </a:r>
            <a:endParaRPr/>
          </a:p>
          <a:p>
            <a:pPr marL="0" lvl="0" indent="0" algn="l" rtl="0">
              <a:lnSpc>
                <a:spcPct val="90000"/>
              </a:lnSpc>
              <a:spcBef>
                <a:spcPts val="1000"/>
              </a:spcBef>
              <a:spcAft>
                <a:spcPts val="0"/>
              </a:spcAft>
              <a:buClr>
                <a:schemeClr val="dk1"/>
              </a:buClr>
              <a:buSzPct val="100000"/>
              <a:buNone/>
            </a:pPr>
            <a:endParaRPr sz="14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58)	for ( day = 1; day &lt;= 1 + daycode * 5; day++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59)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60)	printf(" ");</a:t>
            </a:r>
            <a:endParaRPr/>
          </a:p>
          <a:p>
            <a:pPr marL="0" lvl="0" indent="0" algn="l" rtl="0">
              <a:lnSpc>
                <a:spcPct val="90000"/>
              </a:lnSpc>
              <a:spcBef>
                <a:spcPts val="1000"/>
              </a:spcBef>
              <a:spcAft>
                <a:spcPts val="0"/>
              </a:spcAft>
              <a:buClr>
                <a:schemeClr val="dk1"/>
              </a:buClr>
              <a:buSzPct val="100000"/>
              <a:buNone/>
            </a:pPr>
            <a:r>
              <a:rPr lang="en-US" sz="1400">
                <a:latin typeface="Times New Roman"/>
                <a:ea typeface="Times New Roman"/>
                <a:cs typeface="Times New Roman"/>
                <a:sym typeface="Times New Roman"/>
              </a:rPr>
              <a:t>61)      }</a:t>
            </a:r>
            <a:endParaRPr/>
          </a:p>
          <a:p>
            <a:pPr marL="0" lvl="0" indent="0" algn="l" rtl="0">
              <a:spcBef>
                <a:spcPts val="1000"/>
              </a:spcBef>
              <a:spcAft>
                <a:spcPts val="0"/>
              </a:spcAft>
              <a:buSzPct val="80000"/>
              <a:buNone/>
            </a:pPr>
            <a:endParaRPr sz="1400">
              <a:latin typeface="Times New Roman"/>
              <a:ea typeface="Times New Roman"/>
              <a:cs typeface="Times New Roman"/>
              <a:sym typeface="Times New Roman"/>
            </a:endParaRPr>
          </a:p>
        </p:txBody>
      </p:sp>
      <p:sp>
        <p:nvSpPr>
          <p:cNvPr id="435" name="Google Shape;435;p47"/>
          <p:cNvSpPr txBox="1"/>
          <p:nvPr/>
        </p:nvSpPr>
        <p:spPr>
          <a:xfrm>
            <a:off x="0" y="0"/>
            <a:ext cx="11240842" cy="6858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8"/>
          <p:cNvSpPr txBox="1">
            <a:spLocks noGrp="1"/>
          </p:cNvSpPr>
          <p:nvPr>
            <p:ph type="body" idx="1"/>
          </p:nvPr>
        </p:nvSpPr>
        <p:spPr>
          <a:xfrm>
            <a:off x="0" y="0"/>
            <a:ext cx="12192000" cy="6831623"/>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ct val="80000"/>
              <a:buNone/>
            </a:pP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62)               for ( day = 1; day &lt;= days_in_month[month]; day++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63)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64)	printf("%2d", day );</a:t>
            </a:r>
            <a:endParaRPr/>
          </a:p>
          <a:p>
            <a:pPr marL="0" lvl="0" indent="0" algn="l" rtl="0">
              <a:spcBef>
                <a:spcPts val="1000"/>
              </a:spcBef>
              <a:spcAft>
                <a:spcPts val="0"/>
              </a:spcAft>
              <a:buSzPct val="80000"/>
              <a:buNone/>
            </a:pPr>
            <a:endParaRPr sz="48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65)	if ( ( day + daycode ) % 7 &gt; 0 )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66)	printf("   "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67)	else</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68)	printf("\n "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69)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70)	daycode = ( daycode + days_in_month[month] ) % 7;</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71)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72)         }</a:t>
            </a:r>
            <a:endParaRPr/>
          </a:p>
          <a:p>
            <a:pPr marL="0" lvl="0" indent="0" algn="l" rtl="0">
              <a:spcBef>
                <a:spcPts val="1000"/>
              </a:spcBef>
              <a:spcAft>
                <a:spcPts val="0"/>
              </a:spcAft>
              <a:buSzPct val="80000"/>
              <a:buNone/>
            </a:pPr>
            <a:endParaRPr sz="48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73)            int main(void)</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74)        {</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75)	int year, daycode, leapyear;</a:t>
            </a:r>
            <a:endParaRPr/>
          </a:p>
          <a:p>
            <a:pPr marL="0" lvl="0" indent="0" algn="l" rtl="0">
              <a:spcBef>
                <a:spcPts val="1000"/>
              </a:spcBef>
              <a:spcAft>
                <a:spcPts val="0"/>
              </a:spcAft>
              <a:buSzPct val="80000"/>
              <a:buNone/>
            </a:pPr>
            <a:endParaRPr sz="48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76)	year = inputyear();</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77)	daycode = determinedaycode(year);</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78)	determineleapyear(year);</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79)	calendar(year, daycode);</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80)	printf("\n");</a:t>
            </a:r>
            <a:endParaRPr/>
          </a:p>
          <a:p>
            <a:pPr marL="0" lvl="0" indent="0" algn="l" rtl="0">
              <a:spcBef>
                <a:spcPts val="1000"/>
              </a:spcBef>
              <a:spcAft>
                <a:spcPts val="0"/>
              </a:spcAft>
              <a:buSzPct val="80000"/>
              <a:buNone/>
            </a:pPr>
            <a:r>
              <a:rPr lang="en-US" sz="4800">
                <a:latin typeface="Times New Roman"/>
                <a:ea typeface="Times New Roman"/>
                <a:cs typeface="Times New Roman"/>
                <a:sym typeface="Times New Roman"/>
              </a:rPr>
              <a:t>81)       }</a:t>
            </a:r>
            <a:endParaRPr/>
          </a:p>
          <a:p>
            <a:pPr marL="0" lvl="0" indent="0" algn="l" rtl="0">
              <a:spcBef>
                <a:spcPts val="1000"/>
              </a:spcBef>
              <a:spcAft>
                <a:spcPts val="0"/>
              </a:spcAft>
              <a:buSzPct val="80000"/>
              <a:buNone/>
            </a:pPr>
            <a:endParaRPr sz="14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9"/>
          <p:cNvSpPr txBox="1">
            <a:spLocks noGrp="1"/>
          </p:cNvSpPr>
          <p:nvPr>
            <p:ph type="ctrTitle"/>
          </p:nvPr>
        </p:nvSpPr>
        <p:spPr>
          <a:xfrm>
            <a:off x="1876424" y="1"/>
            <a:ext cx="8791575" cy="74734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b="1" i="1" u="sng" cap="none">
                <a:solidFill>
                  <a:schemeClr val="dk1"/>
                </a:solidFill>
                <a:latin typeface="Times New Roman"/>
                <a:ea typeface="Times New Roman"/>
                <a:cs typeface="Times New Roman"/>
                <a:sym typeface="Times New Roman"/>
              </a:rPr>
              <a:t>Input</a:t>
            </a:r>
            <a:endParaRPr b="1" i="1" u="sng" cap="none">
              <a:solidFill>
                <a:schemeClr val="dk1"/>
              </a:solidFill>
              <a:latin typeface="Times New Roman"/>
              <a:ea typeface="Times New Roman"/>
              <a:cs typeface="Times New Roman"/>
              <a:sym typeface="Times New Roman"/>
            </a:endParaRPr>
          </a:p>
        </p:txBody>
      </p:sp>
      <p:sp>
        <p:nvSpPr>
          <p:cNvPr id="446" name="Google Shape;446;p49"/>
          <p:cNvSpPr txBox="1">
            <a:spLocks noGrp="1"/>
          </p:cNvSpPr>
          <p:nvPr>
            <p:ph type="subTitle" idx="1"/>
          </p:nvPr>
        </p:nvSpPr>
        <p:spPr>
          <a:xfrm>
            <a:off x="0" y="747347"/>
            <a:ext cx="12192000" cy="623374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endParaRPr cap="none">
              <a:solidFill>
                <a:schemeClr val="dk1"/>
              </a:solidFill>
              <a:latin typeface="Times New Roman"/>
              <a:ea typeface="Times New Roman"/>
              <a:cs typeface="Times New Roman"/>
              <a:sym typeface="Times New Roman"/>
            </a:endParaRPr>
          </a:p>
          <a:p>
            <a:pPr marL="0" lvl="0" indent="0" algn="l" rtl="0">
              <a:lnSpc>
                <a:spcPct val="120000"/>
              </a:lnSpc>
              <a:spcBef>
                <a:spcPts val="1000"/>
              </a:spcBef>
              <a:spcAft>
                <a:spcPts val="0"/>
              </a:spcAft>
              <a:buClr>
                <a:schemeClr val="lt2"/>
              </a:buClr>
              <a:buSzPts val="2500"/>
              <a:buNone/>
            </a:pPr>
            <a:endParaRPr cap="none">
              <a:solidFill>
                <a:schemeClr val="dk1"/>
              </a:solidFill>
              <a:latin typeface="Times New Roman"/>
              <a:ea typeface="Times New Roman"/>
              <a:cs typeface="Times New Roman"/>
              <a:sym typeface="Times New Roman"/>
            </a:endParaRPr>
          </a:p>
        </p:txBody>
      </p:sp>
      <p:pic>
        <p:nvPicPr>
          <p:cNvPr id="447" name="Google Shape;447;p49"/>
          <p:cNvPicPr preferRelativeResize="0"/>
          <p:nvPr/>
        </p:nvPicPr>
        <p:blipFill rotWithShape="1">
          <a:blip r:embed="rId3">
            <a:alphaModFix/>
          </a:blip>
          <a:srcRect/>
          <a:stretch/>
        </p:blipFill>
        <p:spPr>
          <a:xfrm>
            <a:off x="2910254" y="1354015"/>
            <a:ext cx="6945923" cy="325315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0"/>
          <p:cNvSpPr txBox="1">
            <a:spLocks noGrp="1"/>
          </p:cNvSpPr>
          <p:nvPr>
            <p:ph type="title"/>
          </p:nvPr>
        </p:nvSpPr>
        <p:spPr>
          <a:xfrm>
            <a:off x="1141413" y="618518"/>
            <a:ext cx="9905998" cy="8937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b="1" i="1" u="sng" cap="none">
                <a:solidFill>
                  <a:schemeClr val="dk1"/>
                </a:solidFill>
              </a:rPr>
              <a:t>Output</a:t>
            </a:r>
            <a:endParaRPr b="1" i="1" u="sng" cap="none">
              <a:solidFill>
                <a:schemeClr val="dk1"/>
              </a:solidFill>
            </a:endParaRPr>
          </a:p>
        </p:txBody>
      </p:sp>
      <p:pic>
        <p:nvPicPr>
          <p:cNvPr id="453" name="Google Shape;453;p50"/>
          <p:cNvPicPr preferRelativeResize="0">
            <a:picLocks noGrp="1"/>
          </p:cNvPicPr>
          <p:nvPr>
            <p:ph type="body" idx="1"/>
          </p:nvPr>
        </p:nvPicPr>
        <p:blipFill rotWithShape="1">
          <a:blip r:embed="rId3">
            <a:alphaModFix/>
          </a:blip>
          <a:srcRect/>
          <a:stretch/>
        </p:blipFill>
        <p:spPr>
          <a:xfrm>
            <a:off x="3798277" y="1512277"/>
            <a:ext cx="4843816" cy="49149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51"/>
          <p:cNvPicPr preferRelativeResize="0">
            <a:picLocks noGrp="1"/>
          </p:cNvPicPr>
          <p:nvPr>
            <p:ph type="body" idx="1"/>
          </p:nvPr>
        </p:nvPicPr>
        <p:blipFill rotWithShape="1">
          <a:blip r:embed="rId3">
            <a:alphaModFix/>
          </a:blip>
          <a:srcRect/>
          <a:stretch/>
        </p:blipFill>
        <p:spPr>
          <a:xfrm>
            <a:off x="3745523" y="624254"/>
            <a:ext cx="4580792" cy="516694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52"/>
          <p:cNvPicPr preferRelativeResize="0">
            <a:picLocks noGrp="1"/>
          </p:cNvPicPr>
          <p:nvPr>
            <p:ph type="body" idx="1"/>
          </p:nvPr>
        </p:nvPicPr>
        <p:blipFill rotWithShape="1">
          <a:blip r:embed="rId3">
            <a:alphaModFix/>
          </a:blip>
          <a:srcRect/>
          <a:stretch/>
        </p:blipFill>
        <p:spPr>
          <a:xfrm>
            <a:off x="3736731" y="904875"/>
            <a:ext cx="4378569" cy="488632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p:nvPr>
        </p:nvSpPr>
        <p:spPr>
          <a:xfrm>
            <a:off x="1142755" y="536331"/>
            <a:ext cx="9905998" cy="101563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i="1" u="sng" cap="none" dirty="0">
                <a:solidFill>
                  <a:schemeClr val="dk1"/>
                </a:solidFill>
              </a:rPr>
              <a:t>Conclusion</a:t>
            </a:r>
            <a:endParaRPr i="1" u="sng" cap="none" dirty="0">
              <a:solidFill>
                <a:schemeClr val="dk1"/>
              </a:solidFill>
            </a:endParaRPr>
          </a:p>
        </p:txBody>
      </p:sp>
      <p:sp>
        <p:nvSpPr>
          <p:cNvPr id="469" name="Google Shape;469;p53"/>
          <p:cNvSpPr txBox="1">
            <a:spLocks noGrp="1"/>
          </p:cNvSpPr>
          <p:nvPr>
            <p:ph type="body" idx="1"/>
          </p:nvPr>
        </p:nvSpPr>
        <p:spPr>
          <a:xfrm>
            <a:off x="1141412" y="1551965"/>
            <a:ext cx="9905999" cy="4239236"/>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3000"/>
              <a:buChar char="•"/>
            </a:pPr>
            <a:r>
              <a:rPr lang="en-US">
                <a:solidFill>
                  <a:schemeClr val="dk1"/>
                </a:solidFill>
                <a:latin typeface="Times New Roman"/>
                <a:ea typeface="Times New Roman"/>
                <a:cs typeface="Times New Roman"/>
                <a:sym typeface="Times New Roman"/>
              </a:rPr>
              <a:t>We are using calendar in our everyday life. Calendars are useful for keeping track of our upcoming meetings, deadlines and milestones. They can can help us visualize our schedule and remind us of important events such as, holidays and vacation time. </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4"/>
          <p:cNvSpPr txBox="1">
            <a:spLocks noGrp="1"/>
          </p:cNvSpPr>
          <p:nvPr>
            <p:ph type="title"/>
          </p:nvPr>
        </p:nvSpPr>
        <p:spPr>
          <a:xfrm>
            <a:off x="1167790" y="1169378"/>
            <a:ext cx="9905998" cy="35784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endParaRPr/>
          </a:p>
        </p:txBody>
      </p:sp>
      <p:pic>
        <p:nvPicPr>
          <p:cNvPr id="475" name="Google Shape;475;p54"/>
          <p:cNvPicPr preferRelativeResize="0"/>
          <p:nvPr/>
        </p:nvPicPr>
        <p:blipFill rotWithShape="1">
          <a:blip r:embed="rId3">
            <a:alphaModFix/>
          </a:blip>
          <a:srcRect/>
          <a:stretch/>
        </p:blipFill>
        <p:spPr>
          <a:xfrm>
            <a:off x="1106243" y="668215"/>
            <a:ext cx="10059987" cy="495446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5"/>
          <p:cNvSpPr txBox="1">
            <a:spLocks noGrp="1"/>
          </p:cNvSpPr>
          <p:nvPr>
            <p:ph type="ctrTitle"/>
          </p:nvPr>
        </p:nvSpPr>
        <p:spPr>
          <a:xfrm>
            <a:off x="1890346" y="1166323"/>
            <a:ext cx="9138137" cy="434645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Twentieth Century"/>
              <a:buNone/>
            </a:pPr>
            <a:endParaRPr/>
          </a:p>
        </p:txBody>
      </p:sp>
      <p:pic>
        <p:nvPicPr>
          <p:cNvPr id="481" name="Google Shape;481;p55"/>
          <p:cNvPicPr preferRelativeResize="0"/>
          <p:nvPr/>
        </p:nvPicPr>
        <p:blipFill rotWithShape="1">
          <a:blip r:embed="rId3">
            <a:alphaModFix/>
          </a:blip>
          <a:srcRect/>
          <a:stretch/>
        </p:blipFill>
        <p:spPr>
          <a:xfrm>
            <a:off x="1890345" y="1081454"/>
            <a:ext cx="9138137" cy="4431322"/>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a:spLocks noGrp="1"/>
          </p:cNvSpPr>
          <p:nvPr>
            <p:ph type="ctrTitle"/>
          </p:nvPr>
        </p:nvSpPr>
        <p:spPr>
          <a:xfrm>
            <a:off x="0" y="1809751"/>
            <a:ext cx="12192000" cy="56197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76F53"/>
              </a:buClr>
              <a:buSzPts val="2800"/>
              <a:buFont typeface="Twentieth Century"/>
              <a:buNone/>
            </a:pPr>
            <a:r>
              <a:rPr lang="en-US" sz="2800" b="1" dirty="0">
                <a:solidFill>
                  <a:srgbClr val="376F53"/>
                </a:solidFill>
              </a:rPr>
              <a:t>BANGLADESH UNIVERSITY OF PROFESSIONALS</a:t>
            </a:r>
            <a:endParaRPr sz="2800" dirty="0">
              <a:solidFill>
                <a:srgbClr val="376F53"/>
              </a:solidFill>
            </a:endParaRPr>
          </a:p>
        </p:txBody>
      </p:sp>
      <p:sp>
        <p:nvSpPr>
          <p:cNvPr id="378" name="Google Shape;378;p38"/>
          <p:cNvSpPr txBox="1">
            <a:spLocks noGrp="1"/>
          </p:cNvSpPr>
          <p:nvPr>
            <p:ph type="subTitle" idx="1"/>
          </p:nvPr>
        </p:nvSpPr>
        <p:spPr>
          <a:xfrm>
            <a:off x="0" y="2371725"/>
            <a:ext cx="12192000" cy="4486275"/>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2"/>
              </a:buClr>
              <a:buSzPts val="2500"/>
              <a:buNone/>
            </a:pPr>
            <a:endParaRPr dirty="0">
              <a:solidFill>
                <a:schemeClr val="dk1"/>
              </a:solidFill>
              <a:latin typeface="Times New Roman"/>
              <a:ea typeface="Times New Roman"/>
              <a:cs typeface="Times New Roman"/>
              <a:sym typeface="Times New Roman"/>
            </a:endParaRPr>
          </a:p>
          <a:p>
            <a:pPr marL="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a:t>
            </a:r>
            <a:r>
              <a:rPr lang="en-US" sz="2400" b="1" i="1" dirty="0">
                <a:solidFill>
                  <a:schemeClr val="dk1"/>
                </a:solidFill>
                <a:latin typeface="Times New Roman"/>
                <a:ea typeface="Times New Roman"/>
                <a:cs typeface="Times New Roman"/>
                <a:sym typeface="Times New Roman"/>
              </a:rPr>
              <a:t>C PROGRAM TO FIND THE CALENDAR OF THE GIVEN YEAR</a:t>
            </a:r>
            <a:r>
              <a:rPr lang="en-US" sz="1800" dirty="0">
                <a:solidFill>
                  <a:schemeClr val="dk1"/>
                </a:solidFill>
                <a:latin typeface="Times New Roman"/>
                <a:ea typeface="Times New Roman"/>
                <a:cs typeface="Times New Roman"/>
                <a:sym typeface="Times New Roman"/>
              </a:rPr>
              <a:t>”</a:t>
            </a:r>
            <a:endParaRPr dirty="0"/>
          </a:p>
          <a:p>
            <a:pPr marL="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PRESENTED TO:</a:t>
            </a:r>
            <a:endParaRPr dirty="0"/>
          </a:p>
          <a:p>
            <a:pPr marL="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DR. RASHED MAJUMDER</a:t>
            </a:r>
            <a:endParaRPr dirty="0"/>
          </a:p>
          <a:p>
            <a:pPr marL="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ASSISTANT PROFESSOR, IIT, JU.</a:t>
            </a:r>
            <a:endParaRPr dirty="0"/>
          </a:p>
          <a:p>
            <a:pPr marL="4572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COURSE NAME: STRUCTURED </a:t>
            </a:r>
            <a:r>
              <a:rPr lang="en-US" sz="1800" dirty="0" smtClean="0">
                <a:solidFill>
                  <a:schemeClr val="dk1"/>
                </a:solidFill>
                <a:latin typeface="Times New Roman"/>
                <a:ea typeface="Times New Roman"/>
                <a:cs typeface="Times New Roman"/>
                <a:sym typeface="Times New Roman"/>
              </a:rPr>
              <a:t>PROGRAMMING Lab</a:t>
            </a:r>
            <a:endParaRPr sz="1800" dirty="0">
              <a:solidFill>
                <a:schemeClr val="dk1"/>
              </a:solidFill>
              <a:latin typeface="Times New Roman"/>
              <a:ea typeface="Times New Roman"/>
              <a:cs typeface="Times New Roman"/>
              <a:sym typeface="Times New Roman"/>
            </a:endParaRPr>
          </a:p>
          <a:p>
            <a:pPr marL="4572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COURSE CODE: 1102</a:t>
            </a:r>
            <a:endParaRPr dirty="0"/>
          </a:p>
          <a:p>
            <a:pPr marL="45720" lvl="0" indent="0" algn="ctr" rtl="0">
              <a:lnSpc>
                <a:spcPct val="120000"/>
              </a:lnSpc>
              <a:spcBef>
                <a:spcPts val="1000"/>
              </a:spcBef>
              <a:spcAft>
                <a:spcPts val="0"/>
              </a:spcAft>
              <a:buClr>
                <a:schemeClr val="dk1"/>
              </a:buClr>
              <a:buSzPts val="2250"/>
              <a:buNone/>
            </a:pPr>
            <a:r>
              <a:rPr lang="en-US" sz="1800" dirty="0">
                <a:solidFill>
                  <a:schemeClr val="dk1"/>
                </a:solidFill>
                <a:latin typeface="Times New Roman"/>
                <a:ea typeface="Times New Roman"/>
                <a:cs typeface="Times New Roman"/>
                <a:sym typeface="Times New Roman"/>
              </a:rPr>
              <a:t>SUBMISSION DATE:  30.01.2022</a:t>
            </a:r>
            <a:endParaRPr dirty="0">
              <a:solidFill>
                <a:schemeClr val="dk1"/>
              </a:solidFill>
              <a:latin typeface="Times New Roman"/>
              <a:ea typeface="Times New Roman"/>
              <a:cs typeface="Times New Roman"/>
              <a:sym typeface="Times New Roman"/>
            </a:endParaRPr>
          </a:p>
          <a:p>
            <a:pPr marL="45720" lvl="0" indent="0" algn="ctr" rtl="0">
              <a:lnSpc>
                <a:spcPct val="120000"/>
              </a:lnSpc>
              <a:spcBef>
                <a:spcPts val="1000"/>
              </a:spcBef>
              <a:spcAft>
                <a:spcPts val="0"/>
              </a:spcAft>
              <a:buClr>
                <a:schemeClr val="lt2"/>
              </a:buClr>
              <a:buSzPts val="2500"/>
              <a:buNone/>
            </a:pPr>
            <a:endParaRPr dirty="0">
              <a:solidFill>
                <a:schemeClr val="dk1"/>
              </a:solidFill>
              <a:latin typeface="Times New Roman"/>
              <a:ea typeface="Times New Roman"/>
              <a:cs typeface="Times New Roman"/>
              <a:sym typeface="Times New Roman"/>
            </a:endParaRPr>
          </a:p>
          <a:p>
            <a:pPr marL="0" lvl="0" indent="0" algn="ctr" rtl="0">
              <a:lnSpc>
                <a:spcPct val="120000"/>
              </a:lnSpc>
              <a:spcBef>
                <a:spcPts val="1000"/>
              </a:spcBef>
              <a:spcAft>
                <a:spcPts val="0"/>
              </a:spcAft>
              <a:buClr>
                <a:schemeClr val="lt2"/>
              </a:buClr>
              <a:buSzPts val="2500"/>
              <a:buNone/>
            </a:pPr>
            <a:endParaRPr dirty="0">
              <a:solidFill>
                <a:schemeClr val="dk1"/>
              </a:solidFill>
              <a:latin typeface="Times New Roman"/>
              <a:ea typeface="Times New Roman"/>
              <a:cs typeface="Times New Roman"/>
              <a:sym typeface="Times New Roman"/>
            </a:endParaRPr>
          </a:p>
        </p:txBody>
      </p:sp>
      <p:pic>
        <p:nvPicPr>
          <p:cNvPr id="379" name="Google Shape;379;p38"/>
          <p:cNvPicPr preferRelativeResize="0"/>
          <p:nvPr/>
        </p:nvPicPr>
        <p:blipFill rotWithShape="1">
          <a:blip r:embed="rId3">
            <a:alphaModFix/>
          </a:blip>
          <a:srcRect/>
          <a:stretch/>
        </p:blipFill>
        <p:spPr>
          <a:xfrm>
            <a:off x="4467225" y="342901"/>
            <a:ext cx="3095625" cy="14668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a:spLocks noGrp="1"/>
          </p:cNvSpPr>
          <p:nvPr>
            <p:ph type="ctrTitle"/>
          </p:nvPr>
        </p:nvSpPr>
        <p:spPr>
          <a:xfrm>
            <a:off x="0" y="413239"/>
            <a:ext cx="12192000" cy="104628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2800" b="1" i="1" u="sng">
                <a:solidFill>
                  <a:schemeClr val="dk1"/>
                </a:solidFill>
                <a:latin typeface="Times New Roman"/>
                <a:ea typeface="Times New Roman"/>
                <a:cs typeface="Times New Roman"/>
                <a:sym typeface="Times New Roman"/>
              </a:rPr>
              <a:t>C PROGRAM TO FIND THE CALANDER OF THE GIVEN YEAR</a:t>
            </a:r>
            <a:endParaRPr sz="2800" b="1" i="1" u="sng"/>
          </a:p>
        </p:txBody>
      </p:sp>
      <p:sp>
        <p:nvSpPr>
          <p:cNvPr id="385" name="Google Shape;385;p39"/>
          <p:cNvSpPr txBox="1">
            <a:spLocks noGrp="1"/>
          </p:cNvSpPr>
          <p:nvPr>
            <p:ph type="subTitle" idx="1"/>
          </p:nvPr>
        </p:nvSpPr>
        <p:spPr>
          <a:xfrm>
            <a:off x="11724" y="1556238"/>
            <a:ext cx="12180276" cy="5301761"/>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2"/>
              </a:buClr>
              <a:buSzPts val="2500"/>
              <a:buNone/>
            </a:pPr>
            <a:endParaRPr dirty="0"/>
          </a:p>
          <a:p>
            <a:pPr marL="0" lvl="0" indent="0" algn="ctr" rtl="0">
              <a:lnSpc>
                <a:spcPct val="120000"/>
              </a:lnSpc>
              <a:spcBef>
                <a:spcPts val="1000"/>
              </a:spcBef>
              <a:spcAft>
                <a:spcPts val="0"/>
              </a:spcAft>
              <a:buClr>
                <a:schemeClr val="dk1"/>
              </a:buClr>
              <a:buSzPts val="2500"/>
              <a:buNone/>
            </a:pPr>
            <a:r>
              <a:rPr lang="en-US" i="1" u="sng" dirty="0">
                <a:solidFill>
                  <a:schemeClr val="dk1"/>
                </a:solidFill>
              </a:rPr>
              <a:t>PRESENTED BY</a:t>
            </a:r>
            <a:endParaRPr dirty="0">
              <a:solidFill>
                <a:schemeClr val="dk1"/>
              </a:solidFill>
            </a:endParaRPr>
          </a:p>
          <a:p>
            <a:pPr marL="0" lvl="0" indent="0" algn="ctr" rtl="0">
              <a:lnSpc>
                <a:spcPct val="120000"/>
              </a:lnSpc>
              <a:spcBef>
                <a:spcPts val="1000"/>
              </a:spcBef>
              <a:spcAft>
                <a:spcPts val="0"/>
              </a:spcAft>
              <a:buClr>
                <a:schemeClr val="lt2"/>
              </a:buClr>
              <a:buSzPts val="2500"/>
              <a:buNone/>
            </a:pPr>
            <a:endParaRPr dirty="0">
              <a:solidFill>
                <a:schemeClr val="dk1"/>
              </a:solidFill>
            </a:endParaRPr>
          </a:p>
          <a:p>
            <a:pPr marL="0" lvl="0" indent="0" algn="ctr" rtl="0">
              <a:lnSpc>
                <a:spcPct val="120000"/>
              </a:lnSpc>
              <a:spcBef>
                <a:spcPts val="1000"/>
              </a:spcBef>
              <a:spcAft>
                <a:spcPts val="0"/>
              </a:spcAft>
              <a:buClr>
                <a:schemeClr val="lt2"/>
              </a:buClr>
              <a:buSzPts val="2500"/>
              <a:buNone/>
            </a:pPr>
            <a:endParaRPr dirty="0">
              <a:solidFill>
                <a:schemeClr val="dk1"/>
              </a:solidFill>
            </a:endParaRPr>
          </a:p>
          <a:p>
            <a:pPr marL="0" lvl="0" indent="0" algn="ctr" rtl="0">
              <a:lnSpc>
                <a:spcPct val="120000"/>
              </a:lnSpc>
              <a:spcBef>
                <a:spcPts val="1000"/>
              </a:spcBef>
              <a:spcAft>
                <a:spcPts val="0"/>
              </a:spcAft>
              <a:buClr>
                <a:schemeClr val="lt2"/>
              </a:buClr>
              <a:buSzPts val="2500"/>
              <a:buNone/>
            </a:pPr>
            <a:endParaRPr dirty="0" smtClean="0">
              <a:solidFill>
                <a:schemeClr val="dk1"/>
              </a:solidFill>
            </a:endParaRPr>
          </a:p>
          <a:p>
            <a:pPr marL="0" lvl="0" indent="0" algn="ctr" rtl="0">
              <a:lnSpc>
                <a:spcPct val="120000"/>
              </a:lnSpc>
              <a:spcBef>
                <a:spcPts val="1000"/>
              </a:spcBef>
              <a:spcAft>
                <a:spcPts val="0"/>
              </a:spcAft>
              <a:buClr>
                <a:schemeClr val="lt2"/>
              </a:buClr>
              <a:buSzPts val="2500"/>
              <a:buNone/>
            </a:pPr>
            <a:endParaRPr b="1" dirty="0">
              <a:solidFill>
                <a:srgbClr val="21FFFE"/>
              </a:solidFill>
            </a:endParaRPr>
          </a:p>
          <a:p>
            <a:pPr marL="0" lvl="0" indent="0" algn="ctr" rtl="0">
              <a:lnSpc>
                <a:spcPct val="120000"/>
              </a:lnSpc>
              <a:spcBef>
                <a:spcPts val="1000"/>
              </a:spcBef>
              <a:spcAft>
                <a:spcPts val="0"/>
              </a:spcAft>
              <a:buClr>
                <a:schemeClr val="lt2"/>
              </a:buClr>
              <a:buSzPts val="2500"/>
              <a:buNone/>
            </a:pPr>
            <a:endParaRPr b="1" dirty="0">
              <a:solidFill>
                <a:srgbClr val="21FFFE"/>
              </a:solidFill>
            </a:endParaRPr>
          </a:p>
          <a:p>
            <a:pPr marL="0" lvl="0" indent="0" algn="ctr" rtl="0">
              <a:lnSpc>
                <a:spcPct val="120000"/>
              </a:lnSpc>
              <a:spcBef>
                <a:spcPts val="1000"/>
              </a:spcBef>
              <a:spcAft>
                <a:spcPts val="0"/>
              </a:spcAft>
              <a:buClr>
                <a:schemeClr val="lt2"/>
              </a:buClr>
              <a:buSzPts val="2500"/>
              <a:buNone/>
            </a:pPr>
            <a:endParaRPr b="1" dirty="0">
              <a:solidFill>
                <a:srgbClr val="21FFFE"/>
              </a:solidFill>
            </a:endParaRPr>
          </a:p>
          <a:p>
            <a:pPr marL="0" lvl="0" indent="0" algn="ctr" rtl="0">
              <a:lnSpc>
                <a:spcPct val="120000"/>
              </a:lnSpc>
              <a:spcBef>
                <a:spcPts val="1000"/>
              </a:spcBef>
              <a:spcAft>
                <a:spcPts val="0"/>
              </a:spcAft>
              <a:buClr>
                <a:srgbClr val="21FFFE"/>
              </a:buClr>
              <a:buSzPts val="2500"/>
              <a:buNone/>
            </a:pPr>
            <a:r>
              <a:rPr lang="en-US" b="1" dirty="0">
                <a:solidFill>
                  <a:srgbClr val="21FFFE"/>
                </a:solidFill>
              </a:rPr>
              <a:t>BANGLADESH UNIVERSITY OF PROFESSIONALS</a:t>
            </a:r>
            <a:endParaRPr dirty="0">
              <a:solidFill>
                <a:srgbClr val="21FFFE"/>
              </a:solidFill>
            </a:endParaRPr>
          </a:p>
          <a:p>
            <a:pPr marL="0" lvl="0" indent="0" algn="ctr" rtl="0">
              <a:lnSpc>
                <a:spcPct val="120000"/>
              </a:lnSpc>
              <a:spcBef>
                <a:spcPts val="1000"/>
              </a:spcBef>
              <a:spcAft>
                <a:spcPts val="0"/>
              </a:spcAft>
              <a:buClr>
                <a:schemeClr val="lt2"/>
              </a:buClr>
              <a:buSzPts val="2500"/>
              <a:buNone/>
            </a:pPr>
            <a:endParaRPr dirty="0">
              <a:solidFill>
                <a:schemeClr val="dk1"/>
              </a:solidFill>
            </a:endParaRPr>
          </a:p>
        </p:txBody>
      </p:sp>
      <p:sp>
        <p:nvSpPr>
          <p:cNvPr id="386" name="Google Shape;386;p39"/>
          <p:cNvSpPr/>
          <p:nvPr/>
        </p:nvSpPr>
        <p:spPr>
          <a:xfrm>
            <a:off x="984738" y="852854"/>
            <a:ext cx="10234247" cy="703384"/>
          </a:xfrm>
          <a:prstGeom prst="roundRect">
            <a:avLst>
              <a:gd name="adj" fmla="val 16667"/>
            </a:avLst>
          </a:prstGeom>
          <a:solidFill>
            <a:srgbClr val="EEDCF6"/>
          </a:solidFill>
          <a:ln w="15875" cap="flat" cmpd="sng">
            <a:solidFill>
              <a:srgbClr val="7095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1" u="sng" strike="noStrike" cap="none">
                <a:solidFill>
                  <a:schemeClr val="dk1"/>
                </a:solidFill>
                <a:latin typeface="Times New Roman"/>
                <a:ea typeface="Times New Roman"/>
                <a:cs typeface="Times New Roman"/>
                <a:sym typeface="Times New Roman"/>
              </a:rPr>
              <a:t>C PROGRAM TO FIND THE </a:t>
            </a:r>
            <a:r>
              <a:rPr lang="en-US" sz="2400" b="1" i="1" u="sng">
                <a:solidFill>
                  <a:schemeClr val="dk1"/>
                </a:solidFill>
                <a:latin typeface="Times New Roman"/>
                <a:ea typeface="Times New Roman"/>
                <a:cs typeface="Times New Roman"/>
                <a:sym typeface="Times New Roman"/>
              </a:rPr>
              <a:t>CALENDAR</a:t>
            </a:r>
            <a:r>
              <a:rPr lang="en-US" sz="2400" b="1" i="1" u="sng" strike="noStrike" cap="none">
                <a:solidFill>
                  <a:schemeClr val="dk1"/>
                </a:solidFill>
                <a:latin typeface="Times New Roman"/>
                <a:ea typeface="Times New Roman"/>
                <a:cs typeface="Times New Roman"/>
                <a:sym typeface="Times New Roman"/>
              </a:rPr>
              <a:t> OF THE GIVEN YEAR</a:t>
            </a:r>
            <a:endParaRPr sz="2400" b="1" i="1" u="sng" strike="noStrike" cap="none">
              <a:solidFill>
                <a:schemeClr val="lt1"/>
              </a:solidFill>
              <a:latin typeface="Twentieth Century"/>
              <a:ea typeface="Twentieth Century"/>
              <a:cs typeface="Twentieth Century"/>
              <a:sym typeface="Twentieth Century"/>
            </a:endParaRPr>
          </a:p>
        </p:txBody>
      </p:sp>
      <p:pic>
        <p:nvPicPr>
          <p:cNvPr id="388" name="Google Shape;388;p39"/>
          <p:cNvPicPr preferRelativeResize="0"/>
          <p:nvPr/>
        </p:nvPicPr>
        <p:blipFill rotWithShape="1">
          <a:blip r:embed="rId3">
            <a:alphaModFix/>
          </a:blip>
          <a:srcRect/>
          <a:stretch/>
        </p:blipFill>
        <p:spPr>
          <a:xfrm>
            <a:off x="2242277" y="5325986"/>
            <a:ext cx="744416" cy="893070"/>
          </a:xfrm>
          <a:prstGeom prst="rect">
            <a:avLst/>
          </a:prstGeom>
          <a:noFill/>
          <a:ln>
            <a:noFill/>
          </a:ln>
        </p:spPr>
      </p:pic>
      <p:pic>
        <p:nvPicPr>
          <p:cNvPr id="2" name="Picture 1"/>
          <p:cNvPicPr>
            <a:picLocks noChangeAspect="1"/>
          </p:cNvPicPr>
          <p:nvPr/>
        </p:nvPicPr>
        <p:blipFill>
          <a:blip r:embed="rId4"/>
          <a:stretch>
            <a:fillRect/>
          </a:stretch>
        </p:blipFill>
        <p:spPr>
          <a:xfrm>
            <a:off x="2014374" y="2711768"/>
            <a:ext cx="8163252" cy="19752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b="1" i="1" u="sng"/>
              <a:t>WORK DISTRIBUTION </a:t>
            </a:r>
            <a:endParaRPr b="1" i="1" u="sng"/>
          </a:p>
        </p:txBody>
      </p:sp>
      <p:graphicFrame>
        <p:nvGraphicFramePr>
          <p:cNvPr id="394" name="Google Shape;394;p40"/>
          <p:cNvGraphicFramePr/>
          <p:nvPr/>
        </p:nvGraphicFramePr>
        <p:xfrm>
          <a:off x="1002323" y="2198078"/>
          <a:ext cx="10045100" cy="2198050"/>
        </p:xfrm>
        <a:graphic>
          <a:graphicData uri="http://schemas.openxmlformats.org/drawingml/2006/table">
            <a:tbl>
              <a:tblPr firstRow="1" bandRow="1">
                <a:noFill/>
                <a:tableStyleId>{3E6B4BF4-8EEE-4770-85A9-B34EF1B8579B}</a:tableStyleId>
              </a:tblPr>
              <a:tblGrid>
                <a:gridCol w="5022550">
                  <a:extLst>
                    <a:ext uri="{9D8B030D-6E8A-4147-A177-3AD203B41FA5}">
                      <a16:colId xmlns:a16="http://schemas.microsoft.com/office/drawing/2014/main" val="20000"/>
                    </a:ext>
                  </a:extLst>
                </a:gridCol>
                <a:gridCol w="5022550">
                  <a:extLst>
                    <a:ext uri="{9D8B030D-6E8A-4147-A177-3AD203B41FA5}">
                      <a16:colId xmlns:a16="http://schemas.microsoft.com/office/drawing/2014/main" val="20001"/>
                    </a:ext>
                  </a:extLst>
                </a:gridCol>
              </a:tblGrid>
              <a:tr h="392950">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Work</a:t>
                      </a:r>
                      <a:endParaRPr sz="1800" u="none" strike="noStrike" cap="none"/>
                    </a:p>
                  </a:txBody>
                  <a:tcPr marL="91450" marR="91450" marT="45725" marB="45725"/>
                </a:tc>
                <a:extLst>
                  <a:ext uri="{0D108BD9-81ED-4DB2-BD59-A6C34878D82A}">
                    <a16:rowId xmlns:a16="http://schemas.microsoft.com/office/drawing/2014/main" val="10000"/>
                  </a:ext>
                </a:extLst>
              </a:tr>
              <a:tr h="392950">
                <a:tc>
                  <a:txBody>
                    <a:bodyPr/>
                    <a:lstStyle/>
                    <a:p>
                      <a:pPr marL="0" marR="0" lvl="0" indent="0" algn="ctr" rtl="0">
                        <a:spcBef>
                          <a:spcPts val="0"/>
                        </a:spcBef>
                        <a:spcAft>
                          <a:spcPts val="0"/>
                        </a:spcAft>
                        <a:buNone/>
                      </a:pPr>
                      <a:r>
                        <a:rPr lang="en-US" sz="1800" u="none" strike="noStrike" cap="none"/>
                        <a:t>AFIF DAIYAN LASKAR</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Coding</a:t>
                      </a:r>
                      <a:endParaRPr sz="1800" u="none" strike="noStrike" cap="none"/>
                    </a:p>
                  </a:txBody>
                  <a:tcPr marL="91450" marR="91450" marT="45725" marB="45725"/>
                </a:tc>
                <a:extLst>
                  <a:ext uri="{0D108BD9-81ED-4DB2-BD59-A6C34878D82A}">
                    <a16:rowId xmlns:a16="http://schemas.microsoft.com/office/drawing/2014/main" val="10001"/>
                  </a:ext>
                </a:extLst>
              </a:tr>
              <a:tr h="392950">
                <a:tc>
                  <a:txBody>
                    <a:bodyPr/>
                    <a:lstStyle/>
                    <a:p>
                      <a:pPr marL="0" marR="0" lvl="0" indent="0" algn="ctr" rtl="0">
                        <a:spcBef>
                          <a:spcPts val="0"/>
                        </a:spcBef>
                        <a:spcAft>
                          <a:spcPts val="0"/>
                        </a:spcAft>
                        <a:buNone/>
                      </a:pPr>
                      <a:r>
                        <a:rPr lang="en-US" sz="1800" u="none" strike="noStrike" cap="none"/>
                        <a:t>SHAIKH MAHMUD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Slides</a:t>
                      </a:r>
                      <a:endParaRPr sz="1800" u="none" strike="noStrike" cap="none"/>
                    </a:p>
                  </a:txBody>
                  <a:tcPr marL="91450" marR="91450" marT="45725" marB="45725"/>
                </a:tc>
                <a:extLst>
                  <a:ext uri="{0D108BD9-81ED-4DB2-BD59-A6C34878D82A}">
                    <a16:rowId xmlns:a16="http://schemas.microsoft.com/office/drawing/2014/main" val="10002"/>
                  </a:ext>
                </a:extLst>
              </a:tr>
              <a:tr h="535525">
                <a:tc>
                  <a:txBody>
                    <a:bodyPr/>
                    <a:lstStyle/>
                    <a:p>
                      <a:pPr marL="0" marR="0" lvl="0" indent="0" algn="ctr" rtl="0">
                        <a:spcBef>
                          <a:spcPts val="0"/>
                        </a:spcBef>
                        <a:spcAft>
                          <a:spcPts val="0"/>
                        </a:spcAft>
                        <a:buNone/>
                      </a:pPr>
                      <a:r>
                        <a:rPr lang="en-US" sz="1800" u="none" strike="noStrike" cap="none"/>
                        <a:t>MOHAMMAD MAHEDI HASAN</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lt1"/>
                        </a:buClr>
                        <a:buSzPts val="1800"/>
                        <a:buFont typeface="Twentieth Century"/>
                        <a:buNone/>
                      </a:pPr>
                      <a:r>
                        <a:rPr lang="en-US" sz="1800" u="none" strike="noStrike" cap="none"/>
                        <a:t>Cod</a:t>
                      </a:r>
                      <a:r>
                        <a:rPr lang="en-US" sz="1800"/>
                        <a:t>ing</a:t>
                      </a:r>
                      <a:endParaRPr/>
                    </a:p>
                  </a:txBody>
                  <a:tcPr marL="91450" marR="91450" marT="45725" marB="45725"/>
                </a:tc>
                <a:extLst>
                  <a:ext uri="{0D108BD9-81ED-4DB2-BD59-A6C34878D82A}">
                    <a16:rowId xmlns:a16="http://schemas.microsoft.com/office/drawing/2014/main" val="10003"/>
                  </a:ext>
                </a:extLst>
              </a:tr>
              <a:tr h="483675">
                <a:tc>
                  <a:txBody>
                    <a:bodyPr/>
                    <a:lstStyle/>
                    <a:p>
                      <a:pPr marL="0" marR="0" lvl="0" indent="0" algn="ctr" rtl="0">
                        <a:spcBef>
                          <a:spcPts val="0"/>
                        </a:spcBef>
                        <a:spcAft>
                          <a:spcPts val="0"/>
                        </a:spcAft>
                        <a:buNone/>
                      </a:pPr>
                      <a:r>
                        <a:rPr lang="en-US" sz="1800" u="none" strike="noStrike" cap="none"/>
                        <a:t>MO</a:t>
                      </a:r>
                      <a:r>
                        <a:rPr lang="en-US" sz="1800"/>
                        <a:t>I</a:t>
                      </a:r>
                      <a:r>
                        <a:rPr lang="en-US" sz="1800" u="none" strike="noStrike" cap="none"/>
                        <a:t>NUDDIN AL MASUM</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lt1"/>
                        </a:buClr>
                        <a:buSzPts val="1800"/>
                        <a:buFont typeface="Twentieth Century"/>
                        <a:buNone/>
                      </a:pPr>
                      <a:r>
                        <a:rPr lang="en-US" sz="1800"/>
                        <a:t>P</a:t>
                      </a:r>
                      <a:r>
                        <a:rPr lang="en-US" sz="1800" u="none" strike="noStrike" cap="none"/>
                        <a:t>resentation</a:t>
                      </a:r>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i="1" u="sng">
                <a:solidFill>
                  <a:schemeClr val="dk1"/>
                </a:solidFill>
                <a:latin typeface="Times New Roman"/>
                <a:ea typeface="Times New Roman"/>
                <a:cs typeface="Times New Roman"/>
                <a:sym typeface="Times New Roman"/>
              </a:rPr>
              <a:t>INTRODUCTION</a:t>
            </a:r>
            <a:endParaRPr i="1" u="sng">
              <a:solidFill>
                <a:schemeClr val="dk1"/>
              </a:solidFill>
              <a:latin typeface="Times New Roman"/>
              <a:ea typeface="Times New Roman"/>
              <a:cs typeface="Times New Roman"/>
              <a:sym typeface="Times New Roman"/>
            </a:endParaRPr>
          </a:p>
        </p:txBody>
      </p:sp>
      <p:sp>
        <p:nvSpPr>
          <p:cNvPr id="400" name="Google Shape;400;p41"/>
          <p:cNvSpPr txBox="1">
            <a:spLocks noGrp="1"/>
          </p:cNvSpPr>
          <p:nvPr>
            <p:ph type="body" idx="1"/>
          </p:nvPr>
        </p:nvSpPr>
        <p:spPr>
          <a:xfrm>
            <a:off x="1141412" y="1916723"/>
            <a:ext cx="9905999" cy="3874478"/>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3000"/>
              <a:buNone/>
            </a:pPr>
            <a:r>
              <a:rPr lang="en-US">
                <a:solidFill>
                  <a:schemeClr val="dk1"/>
                </a:solidFill>
                <a:latin typeface="Times New Roman"/>
                <a:ea typeface="Times New Roman"/>
                <a:cs typeface="Times New Roman"/>
                <a:sym typeface="Times New Roman"/>
              </a:rPr>
              <a:t>Our project shows you the calendar of a year. It helps us keeping track of our day to day lives.</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2"/>
          <p:cNvSpPr txBox="1">
            <a:spLocks noGrp="1"/>
          </p:cNvSpPr>
          <p:nvPr>
            <p:ph type="ctrTitle"/>
          </p:nvPr>
        </p:nvSpPr>
        <p:spPr>
          <a:xfrm>
            <a:off x="1876424" y="1122364"/>
            <a:ext cx="8791575" cy="74677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i="1" u="sng" dirty="0">
                <a:solidFill>
                  <a:schemeClr val="dk1"/>
                </a:solidFill>
                <a:latin typeface="Times New Roman"/>
                <a:ea typeface="Times New Roman"/>
                <a:cs typeface="Times New Roman"/>
                <a:sym typeface="Times New Roman"/>
              </a:rPr>
              <a:t>IMPLEMENTATION REQUIREMENTS </a:t>
            </a:r>
            <a:endParaRPr sz="3200" i="1" u="sng" dirty="0">
              <a:solidFill>
                <a:schemeClr val="dk1"/>
              </a:solidFill>
              <a:latin typeface="Times New Roman"/>
              <a:ea typeface="Times New Roman"/>
              <a:cs typeface="Times New Roman"/>
              <a:sym typeface="Times New Roman"/>
            </a:endParaRPr>
          </a:p>
        </p:txBody>
      </p:sp>
      <p:sp>
        <p:nvSpPr>
          <p:cNvPr id="406" name="Google Shape;406;p42"/>
          <p:cNvSpPr txBox="1">
            <a:spLocks noGrp="1"/>
          </p:cNvSpPr>
          <p:nvPr>
            <p:ph type="subTitle" idx="1"/>
          </p:nvPr>
        </p:nvSpPr>
        <p:spPr>
          <a:xfrm>
            <a:off x="0" y="2286000"/>
            <a:ext cx="12192000" cy="4572000"/>
          </a:xfrm>
          <a:prstGeom prst="rect">
            <a:avLst/>
          </a:prstGeom>
          <a:noFill/>
          <a:ln>
            <a:noFill/>
          </a:ln>
        </p:spPr>
        <p:txBody>
          <a:bodyPr spcFirstLastPara="1" wrap="square" lIns="91425" tIns="45700" rIns="91425" bIns="45700" anchor="t" anchorCtr="0">
            <a:normAutofit/>
          </a:bodyPr>
          <a:lstStyle/>
          <a:p>
            <a:pPr marL="285750" lvl="0" indent="-127000" algn="ctr" rtl="0">
              <a:lnSpc>
                <a:spcPct val="120000"/>
              </a:lnSpc>
              <a:spcBef>
                <a:spcPts val="0"/>
              </a:spcBef>
              <a:spcAft>
                <a:spcPts val="0"/>
              </a:spcAft>
              <a:buClr>
                <a:schemeClr val="lt2"/>
              </a:buClr>
              <a:buSzPts val="2500"/>
              <a:buFont typeface="Arial"/>
              <a:buNone/>
            </a:pPr>
            <a:endParaRPr cap="none" dirty="0">
              <a:solidFill>
                <a:schemeClr val="dk1"/>
              </a:solidFill>
              <a:latin typeface="Times New Roman"/>
              <a:ea typeface="Times New Roman"/>
              <a:cs typeface="Times New Roman"/>
              <a:sym typeface="Times New Roman"/>
            </a:endParaRPr>
          </a:p>
          <a:p>
            <a:pPr marL="342900" lvl="0" indent="-342900" algn="ctr" rtl="0">
              <a:lnSpc>
                <a:spcPct val="120000"/>
              </a:lnSpc>
              <a:spcBef>
                <a:spcPts val="1000"/>
              </a:spcBef>
              <a:spcAft>
                <a:spcPts val="0"/>
              </a:spcAft>
              <a:buClr>
                <a:schemeClr val="dk1"/>
              </a:buClr>
              <a:buSzPts val="2500"/>
              <a:buFont typeface="Arial"/>
              <a:buChar char="•"/>
            </a:pPr>
            <a:r>
              <a:rPr lang="en-US" cap="none" dirty="0">
                <a:solidFill>
                  <a:schemeClr val="dk1"/>
                </a:solidFill>
                <a:latin typeface="Times New Roman"/>
                <a:ea typeface="Times New Roman"/>
                <a:cs typeface="Times New Roman"/>
                <a:sym typeface="Times New Roman"/>
              </a:rPr>
              <a:t>This application size is 31 kb and the size of code is  3 kb.</a:t>
            </a:r>
            <a:endParaRPr dirty="0"/>
          </a:p>
          <a:p>
            <a:pPr marL="285750" lvl="0" indent="-285750" algn="ctr" rtl="0">
              <a:lnSpc>
                <a:spcPct val="120000"/>
              </a:lnSpc>
              <a:spcBef>
                <a:spcPts val="1000"/>
              </a:spcBef>
              <a:spcAft>
                <a:spcPts val="0"/>
              </a:spcAft>
              <a:buClr>
                <a:schemeClr val="dk1"/>
              </a:buClr>
              <a:buSzPts val="2500"/>
              <a:buFont typeface="Arial"/>
              <a:buChar char="•"/>
            </a:pPr>
            <a:r>
              <a:rPr lang="en-US" cap="none" dirty="0">
                <a:solidFill>
                  <a:schemeClr val="dk1"/>
                </a:solidFill>
                <a:latin typeface="Times New Roman"/>
                <a:ea typeface="Times New Roman"/>
                <a:cs typeface="Times New Roman"/>
                <a:sym typeface="Times New Roman"/>
              </a:rPr>
              <a:t>Ram : Minimum 256MB.</a:t>
            </a:r>
            <a:endParaRPr dirty="0"/>
          </a:p>
          <a:p>
            <a:pPr marL="285750" lvl="0" indent="-285750" algn="ctr" rtl="0">
              <a:lnSpc>
                <a:spcPct val="120000"/>
              </a:lnSpc>
              <a:spcBef>
                <a:spcPts val="1000"/>
              </a:spcBef>
              <a:spcAft>
                <a:spcPts val="0"/>
              </a:spcAft>
              <a:buClr>
                <a:schemeClr val="dk1"/>
              </a:buClr>
              <a:buSzPts val="2500"/>
              <a:buFont typeface="Arial"/>
              <a:buChar char="•"/>
            </a:pPr>
            <a:r>
              <a:rPr lang="en-US" cap="none" dirty="0">
                <a:solidFill>
                  <a:schemeClr val="dk1"/>
                </a:solidFill>
                <a:latin typeface="Times New Roman"/>
                <a:ea typeface="Times New Roman"/>
                <a:cs typeface="Times New Roman"/>
                <a:sym typeface="Times New Roman"/>
              </a:rPr>
              <a:t>Mouse , Keyboard</a:t>
            </a:r>
            <a:r>
              <a:rPr lang="en-US" sz="1800" cap="none" dirty="0">
                <a:solidFill>
                  <a:schemeClr val="dk1"/>
                </a:solidFill>
                <a:latin typeface="Times New Roman"/>
                <a:ea typeface="Times New Roman"/>
                <a:cs typeface="Times New Roman"/>
                <a:sym typeface="Times New Roman"/>
              </a:rPr>
              <a:t>.</a:t>
            </a:r>
            <a:endParaRPr dirty="0"/>
          </a:p>
          <a:p>
            <a:pPr marL="0" lvl="0" indent="0" algn="ctr" rtl="0">
              <a:lnSpc>
                <a:spcPct val="120000"/>
              </a:lnSpc>
              <a:spcBef>
                <a:spcPts val="1000"/>
              </a:spcBef>
              <a:spcAft>
                <a:spcPts val="0"/>
              </a:spcAft>
              <a:buClr>
                <a:schemeClr val="lt2"/>
              </a:buClr>
              <a:buSzPts val="2500"/>
              <a:buNone/>
            </a:pPr>
            <a:endParaRPr dirty="0">
              <a:latin typeface="Times New Roman"/>
              <a:ea typeface="Times New Roman"/>
              <a:cs typeface="Times New Roman"/>
              <a:sym typeface="Times New Roman"/>
            </a:endParaRPr>
          </a:p>
          <a:p>
            <a:pPr marL="0" lvl="0" indent="0" algn="l" rtl="0">
              <a:lnSpc>
                <a:spcPct val="120000"/>
              </a:lnSpc>
              <a:spcBef>
                <a:spcPts val="1000"/>
              </a:spcBef>
              <a:spcAft>
                <a:spcPts val="0"/>
              </a:spcAft>
              <a:buClr>
                <a:schemeClr val="lt2"/>
              </a:buClr>
              <a:buSzPts val="2500"/>
              <a:buNone/>
            </a:pPr>
            <a:endParaRPr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3"/>
          <p:cNvSpPr txBox="1">
            <a:spLocks noGrp="1"/>
          </p:cNvSpPr>
          <p:nvPr>
            <p:ph type="ctrTitle"/>
          </p:nvPr>
        </p:nvSpPr>
        <p:spPr>
          <a:xfrm>
            <a:off x="1876424" y="1122363"/>
            <a:ext cx="8791575" cy="84711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i="1" u="sng" cap="none" dirty="0">
                <a:solidFill>
                  <a:schemeClr val="dk1"/>
                </a:solidFill>
              </a:rPr>
              <a:t>Software requirements </a:t>
            </a:r>
            <a:endParaRPr i="1" u="sng" cap="none" dirty="0">
              <a:solidFill>
                <a:schemeClr val="dk1"/>
              </a:solidFill>
            </a:endParaRPr>
          </a:p>
        </p:txBody>
      </p:sp>
      <p:sp>
        <p:nvSpPr>
          <p:cNvPr id="412" name="Google Shape;412;p43"/>
          <p:cNvSpPr txBox="1">
            <a:spLocks noGrp="1"/>
          </p:cNvSpPr>
          <p:nvPr>
            <p:ph type="subTitle" idx="1"/>
          </p:nvPr>
        </p:nvSpPr>
        <p:spPr>
          <a:xfrm>
            <a:off x="-49824" y="2066192"/>
            <a:ext cx="12241824" cy="4791808"/>
          </a:xfrm>
          <a:prstGeom prst="rect">
            <a:avLst/>
          </a:prstGeom>
          <a:noFill/>
          <a:ln>
            <a:noFill/>
          </a:ln>
        </p:spPr>
        <p:txBody>
          <a:bodyPr spcFirstLastPara="1" wrap="square" lIns="91425" tIns="45700" rIns="91425" bIns="45700" anchor="t" anchorCtr="0">
            <a:normAutofit/>
          </a:bodyPr>
          <a:lstStyle/>
          <a:p>
            <a:pPr marL="342900" lvl="0" indent="-184150" algn="ctr" rtl="0">
              <a:lnSpc>
                <a:spcPct val="120000"/>
              </a:lnSpc>
              <a:spcBef>
                <a:spcPts val="0"/>
              </a:spcBef>
              <a:spcAft>
                <a:spcPts val="0"/>
              </a:spcAft>
              <a:buClr>
                <a:schemeClr val="lt2"/>
              </a:buClr>
              <a:buSzPts val="2500"/>
              <a:buFont typeface="Arial"/>
              <a:buNone/>
            </a:pPr>
            <a:endParaRPr cap="none" dirty="0">
              <a:solidFill>
                <a:schemeClr val="dk1"/>
              </a:solidFill>
            </a:endParaRPr>
          </a:p>
          <a:p>
            <a:pPr marL="342900" lvl="0" indent="-184150" algn="ctr" rtl="0">
              <a:lnSpc>
                <a:spcPct val="120000"/>
              </a:lnSpc>
              <a:spcBef>
                <a:spcPts val="1000"/>
              </a:spcBef>
              <a:spcAft>
                <a:spcPts val="0"/>
              </a:spcAft>
              <a:buClr>
                <a:schemeClr val="lt2"/>
              </a:buClr>
              <a:buSzPts val="2500"/>
              <a:buFont typeface="Arial"/>
              <a:buNone/>
            </a:pPr>
            <a:endParaRPr cap="none" dirty="0">
              <a:solidFill>
                <a:schemeClr val="dk1"/>
              </a:solidFill>
            </a:endParaRPr>
          </a:p>
          <a:p>
            <a:pPr marL="342900" lvl="0" indent="-342900" algn="ctr" rtl="0">
              <a:lnSpc>
                <a:spcPct val="120000"/>
              </a:lnSpc>
              <a:spcBef>
                <a:spcPts val="1000"/>
              </a:spcBef>
              <a:spcAft>
                <a:spcPts val="0"/>
              </a:spcAft>
              <a:buClr>
                <a:schemeClr val="dk1"/>
              </a:buClr>
              <a:buSzPts val="2500"/>
              <a:buFont typeface="Arial"/>
              <a:buChar char="•"/>
            </a:pPr>
            <a:r>
              <a:rPr lang="en-US" cap="none" dirty="0">
                <a:solidFill>
                  <a:schemeClr val="dk1"/>
                </a:solidFill>
              </a:rPr>
              <a:t>Code blocks</a:t>
            </a:r>
            <a:endParaRPr dirty="0"/>
          </a:p>
          <a:p>
            <a:pPr marL="342900" lvl="0" indent="-342900" algn="ctr" rtl="0">
              <a:lnSpc>
                <a:spcPct val="120000"/>
              </a:lnSpc>
              <a:spcBef>
                <a:spcPts val="1000"/>
              </a:spcBef>
              <a:spcAft>
                <a:spcPts val="0"/>
              </a:spcAft>
              <a:buClr>
                <a:schemeClr val="dk1"/>
              </a:buClr>
              <a:buSzPts val="2500"/>
              <a:buFont typeface="Arial"/>
              <a:buChar char="•"/>
            </a:pPr>
            <a:r>
              <a:rPr lang="en-US" cap="none" dirty="0">
                <a:solidFill>
                  <a:schemeClr val="dk1"/>
                </a:solidFill>
              </a:rPr>
              <a:t>Windows 10</a:t>
            </a:r>
            <a:endParaRPr cap="none" dirty="0">
              <a:solidFill>
                <a:schemeClr val="dk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4"/>
          <p:cNvSpPr txBox="1">
            <a:spLocks noGrp="1"/>
          </p:cNvSpPr>
          <p:nvPr>
            <p:ph type="ctrTitle"/>
          </p:nvPr>
        </p:nvSpPr>
        <p:spPr>
          <a:xfrm>
            <a:off x="1876424" y="1122363"/>
            <a:ext cx="8791575" cy="86469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i="1" u="sng" cap="none" dirty="0">
                <a:solidFill>
                  <a:schemeClr val="dk1"/>
                </a:solidFill>
              </a:rPr>
              <a:t>Algorithms</a:t>
            </a:r>
            <a:endParaRPr i="1" u="sng" cap="none" dirty="0">
              <a:solidFill>
                <a:schemeClr val="dk1"/>
              </a:solidFill>
            </a:endParaRPr>
          </a:p>
        </p:txBody>
      </p:sp>
      <p:sp>
        <p:nvSpPr>
          <p:cNvPr id="418" name="Google Shape;418;p44"/>
          <p:cNvSpPr txBox="1">
            <a:spLocks noGrp="1"/>
          </p:cNvSpPr>
          <p:nvPr>
            <p:ph type="subTitle" idx="1"/>
          </p:nvPr>
        </p:nvSpPr>
        <p:spPr>
          <a:xfrm>
            <a:off x="0" y="2092569"/>
            <a:ext cx="12192000" cy="4765431"/>
          </a:xfrm>
          <a:prstGeom prst="rect">
            <a:avLst/>
          </a:prstGeom>
          <a:noFill/>
          <a:ln>
            <a:noFill/>
          </a:ln>
        </p:spPr>
        <p:txBody>
          <a:bodyPr spcFirstLastPara="1" wrap="square" lIns="91425" tIns="45700" rIns="91425" bIns="45700" anchor="t" anchorCtr="0">
            <a:normAutofit/>
          </a:bodyPr>
          <a:lstStyle/>
          <a:p>
            <a:pPr marL="342900" lvl="0" indent="-342900" algn="ctr" rtl="0">
              <a:lnSpc>
                <a:spcPct val="120000"/>
              </a:lnSpc>
              <a:spcBef>
                <a:spcPts val="0"/>
              </a:spcBef>
              <a:spcAft>
                <a:spcPts val="0"/>
              </a:spcAft>
              <a:buClr>
                <a:schemeClr val="dk1"/>
              </a:buClr>
              <a:buSzPts val="2500"/>
              <a:buFont typeface="Arial"/>
              <a:buChar char="•"/>
            </a:pPr>
            <a:r>
              <a:rPr lang="en-US" cap="none" dirty="0" smtClean="0">
                <a:solidFill>
                  <a:schemeClr val="dk1"/>
                </a:solidFill>
              </a:rPr>
              <a:t>No algorithm used.</a:t>
            </a:r>
            <a:endParaRPr cap="none" dirty="0">
              <a:solidFill>
                <a:schemeClr val="dk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5"/>
          <p:cNvSpPr txBox="1">
            <a:spLocks noGrp="1"/>
          </p:cNvSpPr>
          <p:nvPr>
            <p:ph type="title"/>
          </p:nvPr>
        </p:nvSpPr>
        <p:spPr>
          <a:xfrm>
            <a:off x="1141413" y="0"/>
            <a:ext cx="9905998" cy="80010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Times New Roman"/>
              <a:buNone/>
            </a:pPr>
            <a:r>
              <a:rPr lang="en-US" i="1" u="sng" cap="none" dirty="0">
                <a:latin typeface="Times New Roman"/>
                <a:ea typeface="Times New Roman"/>
                <a:cs typeface="Times New Roman"/>
                <a:sym typeface="Times New Roman"/>
              </a:rPr>
              <a:t>Demonstration</a:t>
            </a:r>
            <a:endParaRPr i="1" u="sng" cap="none" dirty="0">
              <a:latin typeface="Times New Roman"/>
              <a:ea typeface="Times New Roman"/>
              <a:cs typeface="Times New Roman"/>
              <a:sym typeface="Times New Roman"/>
            </a:endParaRPr>
          </a:p>
        </p:txBody>
      </p:sp>
      <p:sp>
        <p:nvSpPr>
          <p:cNvPr id="424" name="Google Shape;424;p45"/>
          <p:cNvSpPr txBox="1">
            <a:spLocks noGrp="1"/>
          </p:cNvSpPr>
          <p:nvPr>
            <p:ph type="body" idx="1"/>
          </p:nvPr>
        </p:nvSpPr>
        <p:spPr>
          <a:xfrm>
            <a:off x="0" y="800100"/>
            <a:ext cx="12192000" cy="6057899"/>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SzPct val="80000"/>
              <a:buNone/>
            </a:pPr>
            <a:r>
              <a:rPr lang="en-US" sz="2200">
                <a:latin typeface="Times New Roman"/>
                <a:ea typeface="Times New Roman"/>
                <a:cs typeface="Times New Roman"/>
                <a:sym typeface="Times New Roman"/>
              </a:rPr>
              <a:t>1)           #include&lt;stdio.h&gt;</a:t>
            </a:r>
            <a:endParaRPr/>
          </a:p>
          <a:p>
            <a:pPr marL="0" lvl="0" indent="0" algn="l" rtl="0">
              <a:spcBef>
                <a:spcPts val="1000"/>
              </a:spcBef>
              <a:spcAft>
                <a:spcPts val="0"/>
              </a:spcAft>
              <a:buSzPct val="80000"/>
              <a:buNone/>
            </a:pPr>
            <a:endParaRPr sz="22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2)       #define TRUE    1</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3)       #define FALSE   0</a:t>
            </a:r>
            <a:endParaRPr/>
          </a:p>
          <a:p>
            <a:pPr marL="0" lvl="0" indent="0" algn="l" rtl="0">
              <a:spcBef>
                <a:spcPts val="1000"/>
              </a:spcBef>
              <a:spcAft>
                <a:spcPts val="0"/>
              </a:spcAft>
              <a:buSzPct val="80000"/>
              <a:buNone/>
            </a:pPr>
            <a:endParaRPr sz="2200">
              <a:latin typeface="Times New Roman"/>
              <a:ea typeface="Times New Roman"/>
              <a:cs typeface="Times New Roman"/>
              <a:sym typeface="Times New Roman"/>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4)      int days_in_month[]={0,31,28,31,30,31,30,31,31,30,31,30,31};</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5)      char *months[]=</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6)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7)	"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8)	"\n\n\n----------------- January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9)	"\n\n\n----------------- February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10)	"\n\n\n----------------- March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11)	"\n\n\n----------------- April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12)	"\n\n\n----------------- May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13)	"\n\n\n----------------- June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14)	"\n\n\n----------------- July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15)	"\n\n\n----------------- August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16)	"\n\n\n----------------- September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17)	"\n\n\n----------------- October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18)	"\n\n\n----------------- November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19)	"\n\n\n----------------- December -----------------",</a:t>
            </a:r>
            <a:endParaRPr/>
          </a:p>
          <a:p>
            <a:pPr marL="0" lvl="0" indent="0" algn="l" rtl="0">
              <a:spcBef>
                <a:spcPts val="1000"/>
              </a:spcBef>
              <a:spcAft>
                <a:spcPts val="0"/>
              </a:spcAft>
              <a:buSzPct val="80000"/>
              <a:buNone/>
            </a:pPr>
            <a:r>
              <a:rPr lang="en-US" sz="2200">
                <a:latin typeface="Times New Roman"/>
                <a:ea typeface="Times New Roman"/>
                <a:cs typeface="Times New Roman"/>
                <a:sym typeface="Times New Roman"/>
              </a:rPr>
              <a:t>20)    };</a:t>
            </a:r>
            <a:endParaRPr/>
          </a:p>
          <a:p>
            <a:pPr marL="0" lvl="0" indent="0" algn="l" rtl="0">
              <a:spcBef>
                <a:spcPts val="1000"/>
              </a:spcBef>
              <a:spcAft>
                <a:spcPts val="0"/>
              </a:spcAft>
              <a:buSzPct val="80000"/>
              <a:buNone/>
            </a:pPr>
            <a:endParaRPr>
              <a:latin typeface="Times New Roman"/>
              <a:ea typeface="Times New Roman"/>
              <a:cs typeface="Times New Roman"/>
              <a:sym typeface="Times New Roman"/>
            </a:endParaRPr>
          </a:p>
          <a:p>
            <a:pPr marL="0" lvl="0" indent="0" algn="l" rtl="0">
              <a:spcBef>
                <a:spcPts val="1000"/>
              </a:spcBef>
              <a:spcAft>
                <a:spcPts val="0"/>
              </a:spcAft>
              <a:buSzPct val="80000"/>
              <a:buNone/>
            </a:pP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296</Words>
  <Application>Microsoft Office PowerPoint</Application>
  <PresentationFormat>Widescreen</PresentationFormat>
  <Paragraphs>145</Paragraphs>
  <Slides>19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Tw Cen MT</vt:lpstr>
      <vt:lpstr>Twentieth Century</vt:lpstr>
      <vt:lpstr>Times New Roman</vt:lpstr>
      <vt:lpstr>Century Gothic</vt:lpstr>
      <vt:lpstr>Noto Sans Symbols</vt:lpstr>
      <vt:lpstr>Arial</vt:lpstr>
      <vt:lpstr>Circuit</vt:lpstr>
      <vt:lpstr>Ion</vt:lpstr>
      <vt:lpstr>WELCOME TO OUR PRESENTATION</vt:lpstr>
      <vt:lpstr>BANGLADESH UNIVERSITY OF PROFESSIONALS</vt:lpstr>
      <vt:lpstr>C PROGRAM TO FIND THE CALANDER OF THE GIVEN YEAR</vt:lpstr>
      <vt:lpstr>WORK DISTRIBUTION </vt:lpstr>
      <vt:lpstr>INTRODUCTION</vt:lpstr>
      <vt:lpstr>IMPLEMENTATION REQUIREMENTS </vt:lpstr>
      <vt:lpstr>Software requirements </vt:lpstr>
      <vt:lpstr>Algorithms</vt:lpstr>
      <vt:lpstr>Demonstration</vt:lpstr>
      <vt:lpstr>PowerPoint Presentation</vt:lpstr>
      <vt:lpstr>PowerPoint Presentation</vt:lpstr>
      <vt:lpstr>PowerPoint Presentation</vt:lpstr>
      <vt:lpstr>Input</vt:lpstr>
      <vt:lpstr>Output</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PRESENTATION</dc:title>
  <cp:lastModifiedBy>osl</cp:lastModifiedBy>
  <cp:revision>7</cp:revision>
  <dcterms:modified xsi:type="dcterms:W3CDTF">2022-05-28T14:34:18Z</dcterms:modified>
</cp:coreProperties>
</file>